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96" r:id="rId5"/>
    <p:sldId id="256" r:id="rId6"/>
    <p:sldId id="257" r:id="rId7"/>
    <p:sldId id="268" r:id="rId8"/>
    <p:sldId id="269" r:id="rId9"/>
    <p:sldId id="319" r:id="rId10"/>
    <p:sldId id="271" r:id="rId11"/>
    <p:sldId id="270" r:id="rId12"/>
    <p:sldId id="322" r:id="rId13"/>
    <p:sldId id="321" r:id="rId14"/>
    <p:sldId id="320" r:id="rId15"/>
    <p:sldId id="272" r:id="rId16"/>
    <p:sldId id="277" r:id="rId17"/>
    <p:sldId id="274" r:id="rId18"/>
    <p:sldId id="278" r:id="rId19"/>
    <p:sldId id="275" r:id="rId20"/>
    <p:sldId id="288" r:id="rId21"/>
    <p:sldId id="266" r:id="rId22"/>
    <p:sldId id="263" r:id="rId23"/>
    <p:sldId id="323" r:id="rId24"/>
    <p:sldId id="324" r:id="rId25"/>
    <p:sldId id="325" r:id="rId26"/>
    <p:sldId id="287" r:id="rId27"/>
    <p:sldId id="284" r:id="rId28"/>
    <p:sldId id="279" r:id="rId29"/>
    <p:sldId id="276" r:id="rId30"/>
    <p:sldId id="262" r:id="rId31"/>
    <p:sldId id="281" r:id="rId32"/>
    <p:sldId id="328" r:id="rId33"/>
    <p:sldId id="327" r:id="rId34"/>
    <p:sldId id="264" r:id="rId35"/>
    <p:sldId id="280" r:id="rId36"/>
    <p:sldId id="316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8" r:id="rId5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24/02/2018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  <a:p>
            <a:pPr lvl="5" rtl="0"/>
            <a:r>
              <a:rPr lang="pt-BR" noProof="0" dirty="0" smtClean="0"/>
              <a:t>Sexto nível</a:t>
            </a:r>
          </a:p>
          <a:p>
            <a:pPr lvl="6" rtl="0"/>
            <a:r>
              <a:rPr lang="pt-BR" noProof="0" dirty="0" smtClean="0"/>
              <a:t>Sétimo nível</a:t>
            </a:r>
          </a:p>
          <a:p>
            <a:pPr lvl="7" rtl="0"/>
            <a:r>
              <a:rPr lang="pt-BR" noProof="0" dirty="0" smtClean="0"/>
              <a:t>Oito nível</a:t>
            </a:r>
          </a:p>
          <a:p>
            <a:pPr lvl="8" rtl="0"/>
            <a:r>
              <a:rPr lang="pt-BR" noProof="0" dirty="0" smtClean="0"/>
              <a:t>Nono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24/02/2018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osatplay.globo.com/globonews/v/5775137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eekpublicitario.com.br/wp-content/uploads/2017/01/burger-king-senior-combo-70-mai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33g6ObN2PQ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cxc8jXlBI" TargetMode="External"/><Relationship Id="rId2" Type="http://schemas.openxmlformats.org/officeDocument/2006/relationships/hyperlink" Target="http://publicinove.com.br/comercial-itau-2016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XQ8IEWO250E" TargetMode="External"/><Relationship Id="rId4" Type="http://schemas.openxmlformats.org/officeDocument/2006/relationships/hyperlink" Target="https://www.youtube.com/watch?v=nXeP4IiWIU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ojkBddWS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globo-news/videos/t/todos-os-videos/v/fake-news-baseado-em-fatos-reais-fala-das-noticias-falsas/6186746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aralemdoagora.wordpress.com/2016/01/26/a-licao-dos-girasso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portuguese/brasil-3704042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21" y="1214847"/>
            <a:ext cx="10659290" cy="28738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Leitura Crítica da Mídia: </a:t>
            </a:r>
            <a:br>
              <a:rPr lang="pt-BR" dirty="0" smtClean="0"/>
            </a:br>
            <a:r>
              <a:rPr lang="pt-BR" dirty="0" err="1" smtClean="0"/>
              <a:t>Fakenews</a:t>
            </a:r>
            <a:r>
              <a:rPr lang="pt-BR" dirty="0" smtClean="0"/>
              <a:t> e reposicionamento de marcas para novos mercados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3954" y="3886200"/>
            <a:ext cx="9827034" cy="167857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sz="3200" dirty="0" smtClean="0">
              <a:solidFill>
                <a:schemeClr val="tx1"/>
              </a:solidFill>
            </a:endParaRPr>
          </a:p>
          <a:p>
            <a:r>
              <a:rPr lang="pt-BR" sz="3200" dirty="0" err="1" smtClean="0">
                <a:solidFill>
                  <a:schemeClr val="tx1"/>
                </a:solidFill>
              </a:rPr>
              <a:t>Profa</a:t>
            </a:r>
            <a:r>
              <a:rPr lang="pt-BR" sz="3200" dirty="0" smtClean="0">
                <a:solidFill>
                  <a:schemeClr val="tx1"/>
                </a:solidFill>
              </a:rPr>
              <a:t>. </a:t>
            </a:r>
            <a:r>
              <a:rPr lang="pt-BR" sz="3200" dirty="0" err="1" smtClean="0">
                <a:solidFill>
                  <a:schemeClr val="tx1"/>
                </a:solidFill>
              </a:rPr>
              <a:t>Pós-Dra</a:t>
            </a:r>
            <a:r>
              <a:rPr lang="pt-BR" sz="3200" dirty="0" smtClean="0">
                <a:solidFill>
                  <a:schemeClr val="tx1"/>
                </a:solidFill>
              </a:rPr>
              <a:t>. Simone </a:t>
            </a:r>
            <a:r>
              <a:rPr lang="pt-BR" sz="3200" dirty="0" err="1" smtClean="0">
                <a:solidFill>
                  <a:schemeClr val="tx1"/>
                </a:solidFill>
              </a:rPr>
              <a:t>Antoniaci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</a:rPr>
              <a:t>Tuzzo</a:t>
            </a:r>
            <a:r>
              <a:rPr lang="pt-BR" sz="3200" dirty="0" smtClean="0">
                <a:solidFill>
                  <a:schemeClr val="tx1"/>
                </a:solidFill>
              </a:rPr>
              <a:t>  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66562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Roupas sem gênero</a:t>
            </a:r>
            <a:endParaRPr lang="pt-BR" dirty="0"/>
          </a:p>
        </p:txBody>
      </p:sp>
      <p:pic>
        <p:nvPicPr>
          <p:cNvPr id="70660" name="Picture 4" descr="Amana Salles/divulg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7149" y="2521131"/>
            <a:ext cx="4759779" cy="285586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110344" y="1593670"/>
            <a:ext cx="5747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A grife do estilista Alexandre Herchcovitch, À La </a:t>
            </a:r>
            <a:r>
              <a:rPr lang="pt-BR" sz="4000" dirty="0" err="1" smtClean="0"/>
              <a:t>Garçonne</a:t>
            </a:r>
            <a:r>
              <a:rPr lang="pt-BR" sz="4000" dirty="0" smtClean="0"/>
              <a:t>, </a:t>
            </a:r>
            <a:endParaRPr lang="pt-BR" sz="4000" dirty="0" smtClean="0"/>
          </a:p>
          <a:p>
            <a:r>
              <a:rPr lang="pt-BR" sz="4000" dirty="0" smtClean="0"/>
              <a:t>já </a:t>
            </a:r>
            <a:r>
              <a:rPr lang="pt-BR" sz="4000" dirty="0" smtClean="0"/>
              <a:t>tem 30% das roupas produzidas com modelagem sem gênero definido.</a:t>
            </a:r>
            <a:endParaRPr lang="pt-BR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00447"/>
            <a:ext cx="9980682" cy="1449976"/>
          </a:xfrm>
        </p:spPr>
        <p:txBody>
          <a:bodyPr>
            <a:noAutofit/>
          </a:bodyPr>
          <a:lstStyle/>
          <a:p>
            <a:r>
              <a:rPr lang="pt-BR" sz="3600" dirty="0" smtClean="0"/>
              <a:t>Jogo Sims4 </a:t>
            </a:r>
            <a:r>
              <a:rPr lang="pt-BR" sz="3600" dirty="0" smtClean="0"/>
              <a:t>– Personagens sem gênero definido. </a:t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69634" name="Picture 2" descr="Personagens de 'The Sims 4' agora não têm separação por gênero (Foto: Divulgação/Electronic Art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185" y="1435529"/>
            <a:ext cx="8648791" cy="48684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509452"/>
            <a:ext cx="9188631" cy="1227908"/>
          </a:xfrm>
        </p:spPr>
        <p:txBody>
          <a:bodyPr>
            <a:noAutofit/>
          </a:bodyPr>
          <a:lstStyle/>
          <a:p>
            <a:pPr lvl="0"/>
            <a:r>
              <a:rPr lang="pt-BR" sz="3600" b="1" dirty="0" err="1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Agênero</a:t>
            </a:r>
            <a:r>
              <a:rPr lang="pt-BR" sz="3600" b="1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sem-gênero, não-gênero, gênero nulo</a:t>
            </a:r>
            <a:br>
              <a:rPr lang="pt-BR" sz="3600" b="1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378823" y="1441401"/>
            <a:ext cx="10972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pt-BR" sz="3200" dirty="0" smtClean="0">
              <a:solidFill>
                <a:srgbClr val="51484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são alguns dos termos para </a:t>
            </a:r>
            <a:r>
              <a:rPr lang="pt-BR" sz="3200" dirty="0" err="1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ressignificar</a:t>
            </a:r>
            <a:r>
              <a:rPr lang="pt-BR" sz="3200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um comportamento de pessoas na sociedade que não aceitam mais uma relação binária, que força as pessoas a se enquadrarem nos eixos mulher ou homem somente. A ausência de gênero expande esta polaridade e entre um eixo e outro permite que pessoas se coloquem da forma que se sintam mais confortáveis. Pessoas </a:t>
            </a:r>
            <a:r>
              <a:rPr lang="pt-BR" sz="3200" b="1" dirty="0" err="1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agêneras</a:t>
            </a:r>
            <a:r>
              <a:rPr lang="pt-BR" sz="3200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são aquelas que não possuem um gênero definido e isso as coloca na sociedade como não binárias.</a:t>
            </a:r>
            <a:endParaRPr lang="pt-BR" sz="3200" dirty="0" smtClean="0">
              <a:solidFill>
                <a:srgbClr val="51484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Mercado </a:t>
            </a:r>
            <a:r>
              <a:rPr lang="pt-BR" dirty="0" err="1" smtClean="0"/>
              <a:t>vegano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</a:t>
            </a:r>
            <a:r>
              <a:rPr lang="pt-BR" dirty="0" err="1" smtClean="0"/>
              <a:t>Vegano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09452" y="1881051"/>
            <a:ext cx="71192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mpresas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que se especializaram na produção de diversos produtos sem qualquer elemento de origem animal. 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esse mercado vai muito além de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alimentos, incluindo cosméticos, suplementos,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roupas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, produtos de beleza,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jóias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, artigos de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limpeza.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Usuario\Desktop\Abrapcorp 2018\kit-4-vegan-omega-3-unilife-60-capsu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961" y="1828799"/>
            <a:ext cx="4245429" cy="4245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Hospedagens Customizadas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Hospedagens customizadas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27017" y="1371600"/>
            <a:ext cx="10842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Mercado de hospedagens com empresas e sites que se especializaram em atender demandas específicas e customizadas a partir de poucos cliques, com economia compartilhada.</a:t>
            </a:r>
            <a:endParaRPr lang="pt-B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Hospedagens customizadas </a:t>
            </a:r>
            <a:endParaRPr lang="pt-BR" sz="4800" dirty="0"/>
          </a:p>
        </p:txBody>
      </p:sp>
      <p:sp>
        <p:nvSpPr>
          <p:cNvPr id="3" name="Retângulo 2"/>
          <p:cNvSpPr/>
          <p:nvPr/>
        </p:nvSpPr>
        <p:spPr>
          <a:xfrm>
            <a:off x="235131" y="1371600"/>
            <a:ext cx="117826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Clube de compras de hospedagem, diárias de hotéis que tiveram diárias canceladas; diárias fracionadas ou aluguel de residências particulares.</a:t>
            </a:r>
          </a:p>
          <a:p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Nichos específicos de consumidores.</a:t>
            </a:r>
          </a:p>
          <a:p>
            <a:r>
              <a:rPr lang="pt-BR" sz="4800" b="1" dirty="0" err="1" smtClean="0">
                <a:latin typeface="Times New Roman" pitchFamily="18" charset="0"/>
                <a:cs typeface="Times New Roman" pitchFamily="18" charset="0"/>
              </a:rPr>
              <a:t>Concierge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para atender necessidades básicas e especiais dos hóspedes.</a:t>
            </a: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Mercado de clubes de assinaturas e </a:t>
            </a:r>
            <a:br>
              <a:rPr lang="pt-BR" dirty="0" smtClean="0"/>
            </a:br>
            <a:r>
              <a:rPr lang="pt-BR" dirty="0" smtClean="0"/>
              <a:t>a entrega de produtos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781006"/>
            <a:ext cx="10096501" cy="686343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https://globosatplay.globo.com/globonews/v/5775137/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BR" sz="4400" dirty="0" smtClean="0"/>
              <a:t>Clubes de assinaturas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1423851" y="1384663"/>
            <a:ext cx="96403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 smtClean="0"/>
              <a:t>O mercado de clubes de assinaturas já têm 2 milhões de consumidores no Brasil e cresceu 11% </a:t>
            </a:r>
            <a:r>
              <a:rPr lang="pt-BR" sz="6000" dirty="0" smtClean="0"/>
              <a:t>em </a:t>
            </a:r>
            <a:r>
              <a:rPr lang="pt-BR" sz="6000" dirty="0" smtClean="0"/>
              <a:t>2016. </a:t>
            </a:r>
            <a:endParaRPr lang="pt-BR" sz="6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1888020"/>
          </a:xfrm>
        </p:spPr>
        <p:txBody>
          <a:bodyPr/>
          <a:lstStyle/>
          <a:p>
            <a:r>
              <a:rPr lang="pt-BR" dirty="0" smtClean="0"/>
              <a:t>Novos mercados </a:t>
            </a:r>
            <a:br>
              <a:rPr lang="pt-BR" dirty="0" smtClean="0"/>
            </a:br>
            <a:r>
              <a:rPr lang="pt-BR" dirty="0" smtClean="0"/>
              <a:t>para novos públicos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 importância de definição </a:t>
            </a:r>
            <a:r>
              <a:rPr lang="pt-BR" sz="3600" dirty="0" smtClean="0"/>
              <a:t>sobre:</a:t>
            </a:r>
          </a:p>
          <a:p>
            <a:r>
              <a:rPr lang="pt-BR" sz="3600" dirty="0" smtClean="0"/>
              <a:t>o </a:t>
            </a:r>
            <a:r>
              <a:rPr lang="pt-BR" sz="3600" dirty="0" smtClean="0"/>
              <a:t>público, o veículo e a linguagem adequados </a:t>
            </a:r>
            <a:endParaRPr lang="pt-BR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00445"/>
            <a:ext cx="9980682" cy="120178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Gillette </a:t>
            </a:r>
            <a:r>
              <a:rPr lang="pt-BR" dirty="0" err="1" smtClean="0"/>
              <a:t>Club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Entrega </a:t>
            </a:r>
            <a:r>
              <a:rPr lang="pt-BR" dirty="0" smtClean="0"/>
              <a:t>produtos de higiene voltados ao público </a:t>
            </a:r>
            <a:r>
              <a:rPr lang="pt-BR" dirty="0" smtClean="0"/>
              <a:t>masculino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2706" name="Picture 2" descr="http://gilletteclub.vteximg.com.br/arquivos/ids/155562-500-500/presto_Caixa.jpg?v=63649886956793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274" y="2690949"/>
            <a:ext cx="3730534" cy="3730534"/>
          </a:xfrm>
          <a:prstGeom prst="rect">
            <a:avLst/>
          </a:prstGeom>
          <a:noFill/>
        </p:spPr>
      </p:pic>
      <p:pic>
        <p:nvPicPr>
          <p:cNvPr id="72708" name="Picture 4" descr="http://gilletteclub.vteximg.com.br/arquivos/ids/155534-500-500/mach3.jpg?v=63645849547670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879" y="2247989"/>
            <a:ext cx="3729355" cy="3729355"/>
          </a:xfrm>
          <a:prstGeom prst="rect">
            <a:avLst/>
          </a:prstGeom>
          <a:noFill/>
        </p:spPr>
      </p:pic>
      <p:pic>
        <p:nvPicPr>
          <p:cNvPr id="72710" name="Picture 6" descr="http://gilletteclub.vteximg.com.br/arquivos/ids/155535-500-500/proshield.jpg?v=63645849692623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8072" y="1584960"/>
            <a:ext cx="3347357" cy="33473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199"/>
            <a:ext cx="9980682" cy="1426029"/>
          </a:xfrm>
        </p:spPr>
        <p:txBody>
          <a:bodyPr/>
          <a:lstStyle/>
          <a:p>
            <a:r>
              <a:rPr lang="pt-BR" dirty="0" err="1" smtClean="0"/>
              <a:t>Upperbag</a:t>
            </a:r>
            <a:r>
              <a:rPr lang="pt-BR" dirty="0" smtClean="0"/>
              <a:t>, um </a:t>
            </a:r>
            <a:r>
              <a:rPr lang="pt-BR" dirty="0" err="1" smtClean="0"/>
              <a:t>delivery</a:t>
            </a:r>
            <a:r>
              <a:rPr lang="pt-BR" dirty="0" smtClean="0"/>
              <a:t> </a:t>
            </a:r>
            <a:r>
              <a:rPr lang="pt-BR" dirty="0" smtClean="0"/>
              <a:t>de roupas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49977" y="4218179"/>
            <a:ext cx="9418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Receba uma </a:t>
            </a:r>
            <a:r>
              <a:rPr lang="pt-BR" sz="2800" dirty="0" err="1" smtClean="0"/>
              <a:t>Bag</a:t>
            </a:r>
            <a:r>
              <a:rPr lang="pt-BR" sz="2800" dirty="0" smtClean="0"/>
              <a:t> com 30 peças selecionadas por </a:t>
            </a:r>
            <a:r>
              <a:rPr lang="pt-BR" sz="2800" dirty="0" err="1" smtClean="0"/>
              <a:t>Stylist</a:t>
            </a:r>
            <a:r>
              <a:rPr lang="pt-BR" sz="2800" dirty="0" smtClean="0"/>
              <a:t> de acordo com seu perfil e necessidades, experimente e escolha somente o que mais gostar.</a:t>
            </a:r>
            <a:endParaRPr lang="pt-BR" sz="2800" dirty="0"/>
          </a:p>
        </p:txBody>
      </p:sp>
      <p:pic>
        <p:nvPicPr>
          <p:cNvPr id="73730" name="Picture 2" descr="C:\Users\Usuario\Desktop\logo-upperb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825" y="1881848"/>
            <a:ext cx="5219889" cy="22329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Omelete </a:t>
            </a:r>
            <a:r>
              <a:rPr lang="pt-BR" sz="4000" dirty="0" smtClean="0"/>
              <a:t>Box – Caixas temáticas 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149531" y="1632858"/>
            <a:ext cx="49508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 smtClean="0"/>
              <a:t>M</a:t>
            </a:r>
            <a:r>
              <a:rPr lang="pt-BR" dirty="0" smtClean="0"/>
              <a:t>ais </a:t>
            </a:r>
            <a:r>
              <a:rPr lang="pt-BR" dirty="0" smtClean="0"/>
              <a:t>que uma </a:t>
            </a:r>
            <a:r>
              <a:rPr lang="pt-BR" dirty="0" smtClean="0"/>
              <a:t>caixa, uma </a:t>
            </a:r>
            <a:r>
              <a:rPr lang="pt-BR" dirty="0" smtClean="0"/>
              <a:t>experiência </a:t>
            </a:r>
            <a:r>
              <a:rPr lang="pt-BR" dirty="0" err="1" smtClean="0"/>
              <a:t>imersiva</a:t>
            </a:r>
            <a:r>
              <a:rPr lang="pt-BR" dirty="0" smtClean="0"/>
              <a:t> </a:t>
            </a:r>
            <a:endParaRPr lang="pt-BR" dirty="0" smtClean="0"/>
          </a:p>
          <a:p>
            <a:pPr fontAlgn="base"/>
            <a:r>
              <a:rPr lang="pt-BR" b="1" dirty="0" smtClean="0"/>
              <a:t>O Omelete </a:t>
            </a:r>
            <a:r>
              <a:rPr lang="pt-BR" b="1" dirty="0" smtClean="0"/>
              <a:t>Box</a:t>
            </a:r>
            <a:r>
              <a:rPr lang="pt-BR" dirty="0" smtClean="0"/>
              <a:t> foi desenvolvido com o objetivo de levar mensalmente um pedaço do universo </a:t>
            </a:r>
            <a:r>
              <a:rPr lang="pt-BR" dirty="0" err="1" smtClean="0"/>
              <a:t>geek</a:t>
            </a:r>
            <a:r>
              <a:rPr lang="pt-BR" dirty="0" smtClean="0"/>
              <a:t> para a sua </a:t>
            </a:r>
            <a:r>
              <a:rPr lang="pt-BR" dirty="0" smtClean="0"/>
              <a:t>casa</a:t>
            </a:r>
          </a:p>
          <a:p>
            <a:pPr fontAlgn="base"/>
            <a:r>
              <a:rPr lang="pt-BR" dirty="0" smtClean="0"/>
              <a:t>que se refere a pessoas peculiares ou excêntricas, fãs de tecnologia, eletrônica, jogos eletrônicos ou de tabuleiro, histórias em quadrinhos, livros, filmes, animes e séries</a:t>
            </a:r>
            <a:r>
              <a:rPr lang="pt-BR" dirty="0" smtClean="0"/>
              <a:t>.</a:t>
            </a:r>
          </a:p>
          <a:p>
            <a:pPr fontAlgn="base"/>
            <a:r>
              <a:rPr lang="pt-BR" b="1" dirty="0" smtClean="0"/>
              <a:t>P</a:t>
            </a:r>
            <a:r>
              <a:rPr lang="pt-BR" dirty="0" smtClean="0"/>
              <a:t>rodutos </a:t>
            </a:r>
            <a:r>
              <a:rPr lang="pt-BR" dirty="0" smtClean="0"/>
              <a:t>oficiais e </a:t>
            </a:r>
            <a:r>
              <a:rPr lang="pt-BR" dirty="0" smtClean="0"/>
              <a:t>licenciados da </a:t>
            </a:r>
            <a:r>
              <a:rPr lang="pt-BR" b="1" dirty="0" smtClean="0"/>
              <a:t>Marvel</a:t>
            </a:r>
            <a:r>
              <a:rPr lang="pt-BR" dirty="0" smtClean="0"/>
              <a:t> e </a:t>
            </a:r>
            <a:r>
              <a:rPr lang="pt-BR" b="1" dirty="0" smtClean="0"/>
              <a:t>DC</a:t>
            </a:r>
            <a:r>
              <a:rPr lang="pt-BR" dirty="0" smtClean="0"/>
              <a:t> juntos</a:t>
            </a:r>
            <a:br>
              <a:rPr lang="pt-BR" dirty="0" smtClean="0"/>
            </a:br>
            <a:r>
              <a:rPr lang="pt-BR" dirty="0" smtClean="0"/>
              <a:t>coleções exclusivas desenvolvidas</a:t>
            </a:r>
            <a:br>
              <a:rPr lang="pt-BR" dirty="0" smtClean="0"/>
            </a:br>
            <a:r>
              <a:rPr lang="pt-BR" dirty="0" smtClean="0"/>
              <a:t>pelo time do </a:t>
            </a:r>
            <a:r>
              <a:rPr lang="pt-BR" b="1" dirty="0" smtClean="0"/>
              <a:t>OMELETE BOX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ainda descontos exclusivos nas lojas</a:t>
            </a:r>
            <a:br>
              <a:rPr lang="pt-BR" dirty="0" smtClean="0"/>
            </a:br>
            <a:r>
              <a:rPr lang="pt-BR" b="1" dirty="0" smtClean="0"/>
              <a:t>Harry </a:t>
            </a:r>
            <a:r>
              <a:rPr lang="pt-BR" b="1" dirty="0" err="1" smtClean="0"/>
              <a:t>Potter</a:t>
            </a:r>
            <a:r>
              <a:rPr lang="pt-BR" dirty="0" smtClean="0"/>
              <a:t>,</a:t>
            </a:r>
            <a:r>
              <a:rPr lang="pt-BR" b="1" dirty="0" smtClean="0"/>
              <a:t> Mundo </a:t>
            </a:r>
            <a:r>
              <a:rPr lang="pt-BR" b="1" dirty="0" err="1" smtClean="0"/>
              <a:t>Geek</a:t>
            </a:r>
            <a:r>
              <a:rPr lang="pt-BR" dirty="0" smtClean="0"/>
              <a:t> e </a:t>
            </a:r>
            <a:r>
              <a:rPr lang="pt-BR" b="1" dirty="0" smtClean="0"/>
              <a:t>Omelete Box </a:t>
            </a:r>
            <a:r>
              <a:rPr lang="pt-BR" b="1" dirty="0" err="1" smtClean="0"/>
              <a:t>Store</a:t>
            </a:r>
            <a:endParaRPr lang="pt-BR" dirty="0" smtClean="0"/>
          </a:p>
          <a:p>
            <a:pPr fontAlgn="base"/>
            <a:endParaRPr lang="pt-BR" dirty="0" smtClean="0"/>
          </a:p>
          <a:p>
            <a:pPr fontAlgn="base"/>
            <a:endParaRPr lang="pt-BR" dirty="0"/>
          </a:p>
        </p:txBody>
      </p:sp>
      <p:pic>
        <p:nvPicPr>
          <p:cNvPr id="74754" name="Picture 2" descr="C:\Users\Usuario\Desktop\img_box_2017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1" y="1238830"/>
            <a:ext cx="5355771" cy="53971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219891"/>
            <a:ext cx="9980682" cy="1096962"/>
          </a:xfrm>
        </p:spPr>
        <p:txBody>
          <a:bodyPr rtlCol="0">
            <a:normAutofit/>
          </a:bodyPr>
          <a:lstStyle/>
          <a:p>
            <a:r>
              <a:rPr lang="pt-BR" sz="3600" dirty="0" smtClean="0"/>
              <a:t>Clube de </a:t>
            </a:r>
            <a:r>
              <a:rPr lang="pt-BR" sz="3600" dirty="0" smtClean="0"/>
              <a:t>assinaturas de livros </a:t>
            </a:r>
            <a:endParaRPr lang="en-US" sz="3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70263" y="1489167"/>
            <a:ext cx="6766560" cy="4950822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livro por mês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por valores a partir de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62,00.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Curadoria de livros não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comerciais. </a:t>
            </a:r>
          </a:p>
          <a:p>
            <a:pPr>
              <a:spcBef>
                <a:spcPts val="0"/>
              </a:spcBef>
              <a:buNone/>
            </a:pP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O kit é composto pelo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 livro 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indicado pelo curador do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mês uma </a:t>
            </a:r>
            <a:r>
              <a:rPr lang="pt-BR" sz="3600" b="1" dirty="0" err="1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colecionável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, uma 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revista 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com conteúdo sobre a obra enviada, além de um 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marca páginas 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 um 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mimo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personalizado, como uma agenda por exemplo.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pt-BR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pt-BR" sz="2800" dirty="0"/>
          </a:p>
        </p:txBody>
      </p:sp>
      <p:pic>
        <p:nvPicPr>
          <p:cNvPr id="33793" name="Picture 1" descr="C:\Users\Usuario\Desktop\dezemb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7612" y="2364376"/>
            <a:ext cx="4526278" cy="2936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Clube de assinaturas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509452" y="1489166"/>
            <a:ext cx="114169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- Praticidade</a:t>
            </a:r>
            <a:br>
              <a:rPr lang="pt-BR" sz="2800" dirty="0" smtClean="0"/>
            </a:br>
            <a:r>
              <a:rPr lang="pt-BR" sz="2800" dirty="0" smtClean="0"/>
              <a:t>- Periodicidade </a:t>
            </a:r>
          </a:p>
          <a:p>
            <a:pPr>
              <a:buFontTx/>
              <a:buChar char="-"/>
            </a:pPr>
            <a:r>
              <a:rPr lang="pt-BR" sz="2800" dirty="0" smtClean="0"/>
              <a:t> Curadoria de produtos como livros / Escolha por especialistas </a:t>
            </a:r>
          </a:p>
          <a:p>
            <a:pPr>
              <a:buFontTx/>
              <a:buChar char="-"/>
            </a:pPr>
            <a:r>
              <a:rPr lang="pt-BR" sz="2800" dirty="0" smtClean="0"/>
              <a:t> Efeito surpresa</a:t>
            </a:r>
          </a:p>
          <a:p>
            <a:pPr>
              <a:buFontTx/>
              <a:buChar char="-"/>
            </a:pPr>
            <a:r>
              <a:rPr lang="pt-BR" sz="2800" dirty="0" smtClean="0"/>
              <a:t> Sentimento de ganhar um presente todos os meses</a:t>
            </a:r>
          </a:p>
          <a:p>
            <a:pPr>
              <a:buFontTx/>
              <a:buChar char="-"/>
            </a:pPr>
            <a:r>
              <a:rPr lang="pt-BR" sz="2800" dirty="0" smtClean="0"/>
              <a:t> Compra pelos sentidos  </a:t>
            </a:r>
          </a:p>
          <a:p>
            <a:pPr>
              <a:buFontTx/>
              <a:buChar char="-"/>
            </a:pPr>
            <a:r>
              <a:rPr lang="pt-BR" sz="2800" dirty="0" smtClean="0"/>
              <a:t> Expectativa</a:t>
            </a:r>
          </a:p>
          <a:p>
            <a:pPr>
              <a:buFontTx/>
              <a:buChar char="-"/>
            </a:pPr>
            <a:r>
              <a:rPr lang="pt-BR" sz="2800" dirty="0" smtClean="0"/>
              <a:t> Novidade</a:t>
            </a:r>
          </a:p>
          <a:p>
            <a:pPr>
              <a:buFontTx/>
              <a:buChar char="-"/>
            </a:pPr>
            <a:r>
              <a:rPr lang="pt-BR" sz="2800" dirty="0" smtClean="0"/>
              <a:t> Alegria </a:t>
            </a:r>
          </a:p>
          <a:p>
            <a:pPr>
              <a:buFontTx/>
              <a:buChar char="-"/>
            </a:pPr>
            <a:r>
              <a:rPr lang="pt-BR" sz="2800" dirty="0" smtClean="0"/>
              <a:t> Pertencimento a um nicho de mercado (Público específico) 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Terceira Idade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https://globosatplay.globo.com/globonews/v/5449250/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Terceira Idade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1887" y="1358537"/>
            <a:ext cx="115475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Investir em produtos e serviços voltados para a terceira idade pode se tornar um negócio </a:t>
            </a:r>
            <a:r>
              <a:rPr lang="pt-BR" sz="4000" dirty="0" smtClean="0"/>
              <a:t>lucrativo</a:t>
            </a:r>
            <a:r>
              <a:rPr lang="pt-BR" sz="4000" dirty="0" smtClean="0"/>
              <a:t>. </a:t>
            </a:r>
            <a:r>
              <a:rPr lang="pt-BR" sz="4000" dirty="0" smtClean="0"/>
              <a:t>São </a:t>
            </a:r>
            <a:r>
              <a:rPr lang="pt-BR" sz="4000" dirty="0" smtClean="0"/>
              <a:t>cerca de 23 milhões de brasileiros com mais de 60 anos que movimentam cerca de 1 trilhão de reais por ano.</a:t>
            </a:r>
          </a:p>
          <a:p>
            <a:r>
              <a:rPr lang="pt-BR" sz="4000" dirty="0" smtClean="0"/>
              <a:t>Agências de Viagens, Hotel Residência,</a:t>
            </a:r>
          </a:p>
          <a:p>
            <a:r>
              <a:rPr lang="pt-BR" sz="4000" dirty="0" smtClean="0"/>
              <a:t>Academia de Ginástica, </a:t>
            </a:r>
          </a:p>
          <a:p>
            <a:r>
              <a:rPr lang="pt-BR" sz="4000" dirty="0" smtClean="0"/>
              <a:t>Agência de empregos temporários.</a:t>
            </a:r>
            <a:endParaRPr lang="pt-B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Novos produtos – novos olhares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2777" y="1410789"/>
            <a:ext cx="5682343" cy="1619793"/>
          </a:xfrm>
        </p:spPr>
        <p:txBody>
          <a:bodyPr rtlCol="0">
            <a:normAutofit fontScale="62500" lnSpcReduction="20000"/>
          </a:bodyPr>
          <a:lstStyle/>
          <a:p>
            <a:endParaRPr lang="pt-BR" dirty="0" smtClean="0"/>
          </a:p>
          <a:p>
            <a:endParaRPr lang="pt-BR" sz="3200" dirty="0" smtClean="0"/>
          </a:p>
          <a:p>
            <a:r>
              <a:rPr lang="pt-BR" sz="3200" dirty="0" err="1" smtClean="0"/>
              <a:t>Burger</a:t>
            </a:r>
            <a:r>
              <a:rPr lang="pt-BR" sz="3200" dirty="0" smtClean="0"/>
              <a:t> </a:t>
            </a:r>
            <a:r>
              <a:rPr lang="pt-BR" sz="3200" dirty="0" smtClean="0"/>
              <a:t>King </a:t>
            </a:r>
          </a:p>
          <a:p>
            <a:endParaRPr lang="pt-BR" sz="3200" dirty="0" smtClean="0"/>
          </a:p>
          <a:p>
            <a:r>
              <a:rPr lang="pt-BR" sz="3200" dirty="0" smtClean="0"/>
              <a:t>O King </a:t>
            </a:r>
            <a:r>
              <a:rPr lang="pt-BR" sz="3200" dirty="0" err="1" smtClean="0"/>
              <a:t>Senior</a:t>
            </a:r>
            <a:r>
              <a:rPr lang="pt-BR" sz="3200" dirty="0" smtClean="0"/>
              <a:t> é um produto do </a:t>
            </a:r>
            <a:r>
              <a:rPr lang="pt-BR" sz="3200" dirty="0" err="1" smtClean="0"/>
              <a:t>Burger</a:t>
            </a:r>
            <a:r>
              <a:rPr lang="pt-BR" sz="3200" dirty="0" smtClean="0"/>
              <a:t> King 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produzido </a:t>
            </a:r>
            <a:r>
              <a:rPr lang="pt-BR" sz="3200" dirty="0" smtClean="0"/>
              <a:t>para </a:t>
            </a:r>
            <a:r>
              <a:rPr lang="pt-BR" sz="3200" dirty="0" smtClean="0"/>
              <a:t>idosos  </a:t>
            </a:r>
            <a:r>
              <a:rPr lang="pt-BR" sz="3200" dirty="0" smtClean="0"/>
              <a:t>acima de 70 anos. </a:t>
            </a:r>
          </a:p>
          <a:p>
            <a:endParaRPr lang="pt-BR" dirty="0" smtClean="0"/>
          </a:p>
          <a:p>
            <a:pPr rtl="0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3004456"/>
            <a:ext cx="4146369" cy="3167743"/>
          </a:xfrm>
        </p:spPr>
        <p:txBody>
          <a:bodyPr rtlCol="0"/>
          <a:lstStyle/>
          <a:p>
            <a:pPr fontAlgn="base"/>
            <a:r>
              <a:rPr lang="pt-BR" dirty="0" smtClean="0"/>
              <a:t>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7" name="Imagem 6" descr="http://bk-latam-prod.s3.amazonaws.com/sites/burgerking.com.br/files/BK_Offers_Desktop_1000x550_KingSeni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794" y="1776548"/>
            <a:ext cx="5839098" cy="42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king-senior-burger-ki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943" y="3187336"/>
            <a:ext cx="4685211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1967" y="757646"/>
            <a:ext cx="80213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err="1" smtClean="0"/>
              <a:t>Burger</a:t>
            </a:r>
            <a:r>
              <a:rPr lang="pt-BR" sz="4800" dirty="0" smtClean="0"/>
              <a:t> King</a:t>
            </a:r>
          </a:p>
          <a:p>
            <a:endParaRPr lang="pt-BR" sz="4800" dirty="0" smtClean="0"/>
          </a:p>
          <a:p>
            <a:r>
              <a:rPr lang="pt-BR" sz="4800" dirty="0" smtClean="0"/>
              <a:t>King </a:t>
            </a:r>
            <a:r>
              <a:rPr lang="pt-BR" sz="4800" dirty="0" err="1" smtClean="0"/>
              <a:t>Senior</a:t>
            </a:r>
            <a:r>
              <a:rPr lang="pt-BR" sz="4800" dirty="0" smtClean="0"/>
              <a:t> </a:t>
            </a:r>
          </a:p>
          <a:p>
            <a:endParaRPr lang="pt-BR" sz="4800" dirty="0" smtClean="0"/>
          </a:p>
          <a:p>
            <a:r>
              <a:rPr lang="pt-BR" sz="4800" dirty="0" smtClean="0">
                <a:hlinkClick r:id="rId2"/>
              </a:rPr>
              <a:t>https://www.youtube.com/watch?v=q33g6ObN2PQ</a:t>
            </a:r>
            <a:endParaRPr lang="pt-BR" sz="4800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Burger</a:t>
            </a:r>
            <a:r>
              <a:rPr lang="pt-BR" dirty="0" smtClean="0"/>
              <a:t> King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18903" y="1528354"/>
            <a:ext cx="102674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Na </a:t>
            </a:r>
            <a:r>
              <a:rPr lang="pt-BR" sz="2400" dirty="0" smtClean="0"/>
              <a:t>campanha do </a:t>
            </a:r>
            <a:r>
              <a:rPr lang="pt-BR" sz="2400" dirty="0" err="1" smtClean="0"/>
              <a:t>Burger</a:t>
            </a:r>
            <a:r>
              <a:rPr lang="pt-BR" sz="2400" dirty="0" smtClean="0"/>
              <a:t> King, podemos ainda pensar em duas vias:</a:t>
            </a:r>
          </a:p>
          <a:p>
            <a:r>
              <a:rPr lang="pt-BR" sz="2400" dirty="0" smtClean="0"/>
              <a:t>A </a:t>
            </a:r>
            <a:r>
              <a:rPr lang="pt-BR" sz="2400" dirty="0" smtClean="0"/>
              <a:t>relação entre avôs e netos e que os netos passam a não ter a vergonha de circular com seus avôs, mas uma integração cada vez mais forte por uma geração que majoritariamente contou com a criação pelos avôs na primeira infância;</a:t>
            </a:r>
          </a:p>
          <a:p>
            <a:r>
              <a:rPr lang="pt-BR" sz="2400" dirty="0" smtClean="0"/>
              <a:t> uma desmistificação sobre a faixa etária que freqüenta restaurantes de sanduíches </a:t>
            </a:r>
            <a:r>
              <a:rPr lang="pt-BR" sz="2400" i="1" dirty="0" err="1" smtClean="0"/>
              <a:t>fastfood</a:t>
            </a:r>
            <a:r>
              <a:rPr lang="pt-BR" sz="2400" dirty="0" smtClean="0"/>
              <a:t>. </a:t>
            </a:r>
          </a:p>
          <a:p>
            <a:r>
              <a:rPr lang="pt-BR" sz="2400" dirty="0" smtClean="0"/>
              <a:t>A </a:t>
            </a:r>
            <a:r>
              <a:rPr lang="pt-BR" sz="2400" dirty="0" err="1" smtClean="0"/>
              <a:t>ideia</a:t>
            </a:r>
            <a:r>
              <a:rPr lang="pt-BR" sz="2400" dirty="0" smtClean="0"/>
              <a:t> de mostrar que todos podem gostar de sanduíches e da estética desse tipo de restaurantes possui também um caráter educativo dos jovens que poderão manter-se fieis a esse tipo de comida até a terceira idade. </a:t>
            </a:r>
          </a:p>
          <a:p>
            <a:r>
              <a:rPr lang="pt-BR" sz="2400" dirty="0" smtClean="0"/>
              <a:t>Afinal, se eu venho aqui com o meu avô, quando eu for avô poderei continuar a freqüentar com o meu neto.</a:t>
            </a:r>
            <a:endParaRPr lang="pt-BR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219891"/>
            <a:ext cx="9980682" cy="1096962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 smtClean="0"/>
              <a:t>A sociedade atual recria os públicos, os produtos </a:t>
            </a:r>
            <a:br>
              <a:rPr lang="pt-BR" sz="3600" dirty="0" smtClean="0"/>
            </a:br>
            <a:r>
              <a:rPr lang="pt-BR" sz="3600" dirty="0" smtClean="0"/>
              <a:t>e as formas de venda </a:t>
            </a:r>
            <a:endParaRPr lang="en-US" sz="3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31075" y="1436915"/>
            <a:ext cx="11220994" cy="5003074"/>
          </a:xfrm>
        </p:spPr>
        <p:txBody>
          <a:bodyPr rtlCol="0">
            <a:no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Novas </a:t>
            </a:r>
            <a:r>
              <a:rPr lang="pt-BR" sz="2800" dirty="0" smtClean="0"/>
              <a:t>demandas sociais que </a:t>
            </a:r>
            <a:r>
              <a:rPr lang="pt-BR" sz="2800" dirty="0" err="1" smtClean="0"/>
              <a:t>ressignificam</a:t>
            </a:r>
            <a:r>
              <a:rPr lang="pt-BR" sz="2800" dirty="0" smtClean="0"/>
              <a:t> a atuação dos </a:t>
            </a:r>
            <a:r>
              <a:rPr lang="pt-BR" sz="2800" dirty="0" smtClean="0"/>
              <a:t>profissionais – Por isso a </a:t>
            </a:r>
            <a:r>
              <a:rPr lang="pt-BR" sz="2800" b="1" dirty="0" smtClean="0">
                <a:solidFill>
                  <a:srgbClr val="FF0000"/>
                </a:solidFill>
              </a:rPr>
              <a:t>Comunicação é Social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r>
              <a:rPr lang="pt-BR" sz="2800" dirty="0" smtClean="0"/>
              <a:t>Reorganização da visão da sociedade frente às profissões em aspectos organizacionais, formação de </a:t>
            </a:r>
            <a:r>
              <a:rPr lang="pt-BR" sz="2800" dirty="0" smtClean="0"/>
              <a:t>identidade que gera uma imagem</a:t>
            </a:r>
            <a:r>
              <a:rPr lang="pt-BR" sz="2800" dirty="0" smtClean="0"/>
              <a:t>, marcas e eventos. Novos Nichos de mercado.</a:t>
            </a:r>
          </a:p>
          <a:p>
            <a:r>
              <a:rPr lang="pt-BR" sz="2800" dirty="0" smtClean="0"/>
              <a:t>No contexto atual os públicos se transformam, a formação da opinião pública se faz a partir de informações distintas, emitidas por veículos distintos, novos atores sociais que se configuram como formadores de opinião a partir de tecnologias de comunicação e informação típicas deste momento histórico-social.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412966"/>
          </a:xfrm>
        </p:spPr>
        <p:txBody>
          <a:bodyPr/>
          <a:lstStyle/>
          <a:p>
            <a:r>
              <a:rPr lang="pt-BR" sz="4400" dirty="0" smtClean="0"/>
              <a:t>Banco Itaú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589520" y="2024743"/>
            <a:ext cx="3496062" cy="4147457"/>
          </a:xfrm>
        </p:spPr>
        <p:txBody>
          <a:bodyPr/>
          <a:lstStyle/>
          <a:p>
            <a:endParaRPr lang="pt-BR" sz="4000" dirty="0" smtClean="0"/>
          </a:p>
          <a:p>
            <a:r>
              <a:rPr lang="pt-BR" sz="4000" dirty="0" smtClean="0"/>
              <a:t>A </a:t>
            </a:r>
            <a:r>
              <a:rPr lang="pt-BR" sz="4000" dirty="0" err="1" smtClean="0"/>
              <a:t>ideia</a:t>
            </a:r>
            <a:r>
              <a:rPr lang="pt-BR" sz="4000" dirty="0" smtClean="0"/>
              <a:t> é a inserção dos idosos no mundo digital. </a:t>
            </a:r>
          </a:p>
          <a:p>
            <a:endParaRPr lang="pt-BR" dirty="0"/>
          </a:p>
        </p:txBody>
      </p:sp>
      <p:pic>
        <p:nvPicPr>
          <p:cNvPr id="7" name="Espaço Reservado para Conteúdo 6" descr="https://edutakashi.files.wordpress.com/2016/07/02.jpg?w=1000&amp;h=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957" y="2181499"/>
            <a:ext cx="6419306" cy="39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3954" y="509451"/>
            <a:ext cx="11155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Banco Itaú</a:t>
            </a:r>
          </a:p>
          <a:p>
            <a:r>
              <a:rPr lang="pt-BR" sz="4000" dirty="0" smtClean="0"/>
              <a:t>vídeos protagonizados por Celebridades da Internet, como Felipe </a:t>
            </a:r>
            <a:r>
              <a:rPr lang="pt-BR" sz="4000" dirty="0" err="1" smtClean="0"/>
              <a:t>Castanhari</a:t>
            </a:r>
            <a:r>
              <a:rPr lang="pt-BR" sz="4000" dirty="0" smtClean="0"/>
              <a:t>, </a:t>
            </a:r>
            <a:r>
              <a:rPr lang="pt-BR" sz="4000" dirty="0" err="1" smtClean="0"/>
              <a:t>Kéfera</a:t>
            </a:r>
            <a:r>
              <a:rPr lang="pt-BR" sz="4000" dirty="0" smtClean="0"/>
              <a:t>, </a:t>
            </a:r>
            <a:r>
              <a:rPr lang="pt-BR" sz="4000" dirty="0" err="1" smtClean="0"/>
              <a:t>Pathy</a:t>
            </a:r>
            <a:r>
              <a:rPr lang="pt-BR" sz="4000" dirty="0" smtClean="0"/>
              <a:t> dos Reis, </a:t>
            </a:r>
            <a:r>
              <a:rPr lang="pt-BR" sz="4000" dirty="0" err="1" smtClean="0"/>
              <a:t>Tavião</a:t>
            </a:r>
            <a:r>
              <a:rPr lang="pt-BR" sz="4000" dirty="0" smtClean="0"/>
              <a:t>, Christian Figueiredo, que ensinam de uma forma descontraída e divertida as </a:t>
            </a:r>
            <a:r>
              <a:rPr lang="pt-BR" sz="4000" b="1" dirty="0" err="1" smtClean="0">
                <a:solidFill>
                  <a:srgbClr val="FF0000"/>
                </a:solidFill>
              </a:rPr>
              <a:t>vovloguers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>Lilia e Neuza, a usarem a internet, as redes sociais, os aplicativos, e se inteirarem com as linguagens desta mídia digital.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154" y="600891"/>
            <a:ext cx="100192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hlinkClick r:id="rId2"/>
            </a:endParaRPr>
          </a:p>
          <a:p>
            <a:r>
              <a:rPr lang="pt-BR" sz="3200" b="1" dirty="0" smtClean="0">
                <a:hlinkClick r:id="rId2"/>
              </a:rPr>
              <a:t>Itaú</a:t>
            </a:r>
          </a:p>
          <a:p>
            <a:endParaRPr lang="pt-BR" b="1" dirty="0" smtClean="0">
              <a:hlinkClick r:id="rId2"/>
            </a:endParaRPr>
          </a:p>
          <a:p>
            <a:endParaRPr lang="pt-BR" b="1" dirty="0" smtClean="0">
              <a:hlinkClick r:id="rId2"/>
            </a:endParaRPr>
          </a:p>
          <a:p>
            <a:r>
              <a:rPr lang="pt-BR" dirty="0" smtClean="0">
                <a:hlinkClick r:id="rId3"/>
              </a:rPr>
              <a:t>Chá com as amigas: https://www.youtube.com/watch?v=0Ycxc8jXlBI</a:t>
            </a:r>
            <a:endParaRPr lang="pt-BR" dirty="0" smtClean="0"/>
          </a:p>
          <a:p>
            <a:endParaRPr lang="pt-BR" b="1" dirty="0" smtClean="0">
              <a:hlinkClick r:id="rId2"/>
            </a:endParaRPr>
          </a:p>
          <a:p>
            <a:r>
              <a:rPr lang="pt-BR" dirty="0" err="1" smtClean="0"/>
              <a:t>Kéfera</a:t>
            </a:r>
            <a:r>
              <a:rPr lang="pt-BR" dirty="0" smtClean="0"/>
              <a:t>: </a:t>
            </a:r>
            <a:r>
              <a:rPr lang="pt-BR" dirty="0" smtClean="0">
                <a:hlinkClick r:id="rId4"/>
              </a:rPr>
              <a:t>https://www.youtube.com/watch?v=nXeP4IiWIUs</a:t>
            </a:r>
            <a:endParaRPr lang="pt-BR" dirty="0" smtClean="0"/>
          </a:p>
          <a:p>
            <a:endParaRPr lang="pt-BR" b="1" dirty="0" smtClean="0">
              <a:hlinkClick r:id="rId2"/>
            </a:endParaRPr>
          </a:p>
          <a:p>
            <a:endParaRPr lang="pt-BR" b="1" dirty="0" smtClean="0">
              <a:hlinkClick r:id="rId2"/>
            </a:endParaRPr>
          </a:p>
          <a:p>
            <a:r>
              <a:rPr lang="pt-BR" b="1" dirty="0" smtClean="0">
                <a:hlinkClick r:id="rId2"/>
              </a:rPr>
              <a:t>http://publicinove.com.br/comercial-itau-2016/</a:t>
            </a:r>
            <a:endParaRPr lang="pt-BR" b="1" dirty="0" smtClean="0"/>
          </a:p>
          <a:p>
            <a:endParaRPr lang="pt-BR" dirty="0" smtClean="0"/>
          </a:p>
          <a:p>
            <a:r>
              <a:rPr lang="pt-BR" dirty="0" smtClean="0"/>
              <a:t>Natal: Itaú: </a:t>
            </a:r>
            <a:r>
              <a:rPr lang="pt-BR" dirty="0" smtClean="0">
                <a:hlinkClick r:id="rId5"/>
              </a:rPr>
              <a:t>https://www.youtube.com/watch?v=XQ8IEWO250E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4720" y="1606731"/>
            <a:ext cx="8242663" cy="1685109"/>
          </a:xfrm>
        </p:spPr>
        <p:txBody>
          <a:bodyPr/>
          <a:lstStyle/>
          <a:p>
            <a:r>
              <a:rPr lang="pt-BR" dirty="0" smtClean="0"/>
              <a:t>Leitura Crítica da Mídia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56263" y="2978332"/>
            <a:ext cx="8445136" cy="2489018"/>
          </a:xfrm>
        </p:spPr>
        <p:txBody>
          <a:bodyPr>
            <a:noAutofit/>
          </a:bodyPr>
          <a:lstStyle/>
          <a:p>
            <a:r>
              <a:rPr lang="pt-BR" sz="3600" dirty="0" smtClean="0"/>
              <a:t>O que é?</a:t>
            </a:r>
          </a:p>
          <a:p>
            <a:r>
              <a:rPr lang="pt-BR" sz="3600" dirty="0" smtClean="0"/>
              <a:t>Para que serve?</a:t>
            </a:r>
          </a:p>
          <a:p>
            <a:r>
              <a:rPr lang="pt-BR" sz="3600" dirty="0" smtClean="0"/>
              <a:t>Como fazer?</a:t>
            </a:r>
          </a:p>
          <a:p>
            <a:r>
              <a:rPr lang="pt-BR" sz="3600" dirty="0" smtClean="0"/>
              <a:t>Isso é novo?</a:t>
            </a:r>
          </a:p>
          <a:p>
            <a:r>
              <a:rPr lang="pt-BR" sz="3600" dirty="0" smtClean="0"/>
              <a:t>Elogio e Crítica</a:t>
            </a:r>
          </a:p>
          <a:p>
            <a:endParaRPr lang="pt-BR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Fakenews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Isso é novo?</a:t>
            </a:r>
          </a:p>
          <a:p>
            <a:r>
              <a:rPr lang="pt-BR" dirty="0" smtClean="0"/>
              <a:t>Diferença entre notícias falsas e edição de notícias</a:t>
            </a:r>
          </a:p>
          <a:p>
            <a:r>
              <a:rPr lang="pt-BR" dirty="0" smtClean="0"/>
              <a:t>Vídeo Folha de São Paulo </a:t>
            </a:r>
            <a:r>
              <a:rPr lang="pt-BR" dirty="0" smtClean="0"/>
              <a:t>– É possível dizer um monte de mentiras falando só verdades</a:t>
            </a:r>
            <a:endParaRPr lang="pt-BR" dirty="0" smtClean="0"/>
          </a:p>
          <a:p>
            <a:r>
              <a:rPr lang="pt-BR" dirty="0" smtClean="0"/>
              <a:t>https://www.youtube.com/watch?v=pY4FCKlQISA</a:t>
            </a: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254034"/>
            <a:ext cx="10363826" cy="45371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600" b="1" dirty="0" smtClean="0"/>
              <a:t>O caso do Picasso do INSS - trecho do documentário: O Mercado de Notícias </a:t>
            </a:r>
          </a:p>
          <a:p>
            <a:r>
              <a:rPr lang="pt-BR" sz="3600" b="1" dirty="0" smtClean="0"/>
              <a:t>INSS e Lula – Interesse de venda de capa</a:t>
            </a:r>
          </a:p>
          <a:p>
            <a:r>
              <a:rPr lang="pt-BR" sz="3600" b="1" dirty="0" smtClean="0"/>
              <a:t>Não investiga-se e opta-se pelo jornalismo declaratório</a:t>
            </a:r>
          </a:p>
          <a:p>
            <a:pPr>
              <a:buNone/>
            </a:pPr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https://www.youtube.com/watch?v=sxojkBddWSo</a:t>
            </a:r>
            <a:r>
              <a:rPr lang="pt-BR" dirty="0" smtClean="0"/>
              <a:t> (inteiro, com 5’29)</a:t>
            </a: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Jornalismo declaratório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dirty="0" smtClean="0"/>
              <a:t>O problema principal do jornalismo declaratório é que o material oferecido aos leitores resulta sempre de um critério centralizado de escolhas, induzindo-os a acreditar que se trata de um resumo das opiniões dos entrevistados, quando na verdade se trata de composições fortemente influenciadas pelas intenções de quem edita.</a:t>
            </a:r>
            <a:br>
              <a:rPr lang="pt-BR" sz="3200" dirty="0" smtClean="0"/>
            </a:br>
            <a:endParaRPr lang="pt-BR" sz="3200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971" y="444138"/>
            <a:ext cx="9797143" cy="640079"/>
          </a:xfrm>
        </p:spPr>
        <p:txBody>
          <a:bodyPr/>
          <a:lstStyle/>
          <a:p>
            <a:r>
              <a:rPr lang="pt-BR" dirty="0" smtClean="0"/>
              <a:t>Revista Veja – </a:t>
            </a:r>
            <a:r>
              <a:rPr lang="pt-BR" dirty="0" err="1" smtClean="0"/>
              <a:t>Doxa</a:t>
            </a:r>
            <a:r>
              <a:rPr lang="pt-BR" dirty="0" smtClean="0"/>
              <a:t> Travestida de </a:t>
            </a:r>
            <a:r>
              <a:rPr lang="pt-BR" dirty="0" err="1" smtClean="0"/>
              <a:t>Episteme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27017" y="1802675"/>
            <a:ext cx="10933611" cy="46503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t-PT" sz="2800" dirty="0" smtClean="0"/>
              <a:t>Preocupação do filósofo grego Platão sobre a importância de se separar a doxa (as opiniões) da episteme (conhecimentos apodíticos, aquilo que é </a:t>
            </a:r>
            <a:r>
              <a:rPr lang="pt-BR" sz="2800" dirty="0" smtClean="0"/>
              <a:t>evidente; Que é demonstrado e não se pode contestar) </a:t>
            </a:r>
            <a:r>
              <a:rPr lang="pt-PT" sz="2800" dirty="0" smtClean="0"/>
              <a:t>na sociedade</a:t>
            </a:r>
          </a:p>
          <a:p>
            <a:pPr>
              <a:buNone/>
            </a:pPr>
            <a:r>
              <a:rPr lang="pt-PT" sz="2800" dirty="0" smtClean="0"/>
              <a:t>Na lógica platônica, uma vez confundidos em identidade, opinião e conhecimento, poderiam comprometer as concepções públicas formadas acerca de diversos assuntos, levando a uma desigualdade de informações e a errôneos juízos de valor ou deliberações coletivas, impactando na formação da opinião pública. As pessoas só podem ter opinião sobre o que conhecem.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Revista Veja – </a:t>
            </a:r>
            <a:r>
              <a:rPr lang="pt-BR" dirty="0" err="1" smtClean="0"/>
              <a:t>Doxa</a:t>
            </a:r>
            <a:r>
              <a:rPr lang="pt-BR" dirty="0" smtClean="0"/>
              <a:t> Travestida de </a:t>
            </a:r>
            <a:r>
              <a:rPr lang="pt-BR" dirty="0" err="1" smtClean="0"/>
              <a:t>episteme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PT" sz="3200" dirty="0" smtClean="0"/>
              <a:t>Trabalho com a revista Veja  - gêneros opinativos e informativo. </a:t>
            </a:r>
            <a:endParaRPr lang="pt-BR" sz="3200" dirty="0" smtClean="0"/>
          </a:p>
          <a:p>
            <a:r>
              <a:rPr lang="pt-BR" sz="3200" dirty="0" smtClean="0"/>
              <a:t>“segundo Veja”, “Veja apurou”, “na revista Veja de outubro passado”</a:t>
            </a:r>
          </a:p>
          <a:p>
            <a:r>
              <a:rPr lang="pt-PT" sz="3200" dirty="0" smtClean="0"/>
              <a:t>O maior problema é a ausência de fontes.</a:t>
            </a:r>
          </a:p>
          <a:p>
            <a:r>
              <a:rPr lang="pt-PT" sz="3200" dirty="0" smtClean="0"/>
              <a:t>“Pesquisa encomendada pela Veja!” </a:t>
            </a:r>
            <a:endParaRPr lang="pt-BR" sz="3200" dirty="0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39635"/>
            <a:ext cx="10364451" cy="757645"/>
          </a:xfrm>
        </p:spPr>
        <p:txBody>
          <a:bodyPr/>
          <a:lstStyle/>
          <a:p>
            <a:r>
              <a:rPr lang="pt-BR" dirty="0" smtClean="0"/>
              <a:t>A melhor defesa é o ataque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737360"/>
            <a:ext cx="10363826" cy="47287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83% dos brasileiros já se preocupam com a enxurrada de notícias falsas</a:t>
            </a:r>
          </a:p>
          <a:p>
            <a:r>
              <a:rPr lang="pt-BR" dirty="0" smtClean="0"/>
              <a:t>Classe A – 52% checa</a:t>
            </a:r>
          </a:p>
          <a:p>
            <a:r>
              <a:rPr lang="pt-BR" dirty="0" smtClean="0"/>
              <a:t>Classe b – 46% checa </a:t>
            </a:r>
          </a:p>
          <a:p>
            <a:r>
              <a:rPr lang="pt-BR" dirty="0" smtClean="0"/>
              <a:t>Classe D – 24% checa </a:t>
            </a:r>
          </a:p>
          <a:p>
            <a:r>
              <a:rPr lang="pt-BR" dirty="0" smtClean="0"/>
              <a:t>Classe E – 13% checa</a:t>
            </a:r>
          </a:p>
          <a:p>
            <a:endParaRPr lang="pt-BR" dirty="0" smtClean="0"/>
          </a:p>
          <a:p>
            <a:r>
              <a:rPr lang="pt-BR" dirty="0" smtClean="0"/>
              <a:t>83% temem compartilhar notícias falsas</a:t>
            </a:r>
          </a:p>
          <a:p>
            <a:r>
              <a:rPr lang="pt-BR" dirty="0" smtClean="0"/>
              <a:t>63% não checam as notícias </a:t>
            </a:r>
          </a:p>
          <a:p>
            <a:r>
              <a:rPr lang="pt-BR" dirty="0" smtClean="0"/>
              <a:t>45% nunca ouviu falar em </a:t>
            </a:r>
            <a:r>
              <a:rPr lang="pt-BR" dirty="0" err="1" smtClean="0"/>
              <a:t>fake</a:t>
            </a:r>
            <a:r>
              <a:rPr lang="pt-BR" dirty="0" smtClean="0"/>
              <a:t> </a:t>
            </a:r>
            <a:r>
              <a:rPr lang="pt-BR" dirty="0" err="1" smtClean="0"/>
              <a:t>news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4" name="Picture 2" descr="C:\Users\Usuario\Desktop\capa-2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442" y="2559702"/>
            <a:ext cx="2822665" cy="3678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 smtClean="0"/>
              <a:t>A segmentação de mercado de estética e de serviços de salões de beleza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084216" y="2367092"/>
            <a:ext cx="9836333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000" dirty="0" err="1" smtClean="0"/>
              <a:t>Fake</a:t>
            </a:r>
            <a:r>
              <a:rPr lang="pt-BR" sz="4000" dirty="0" smtClean="0"/>
              <a:t> </a:t>
            </a:r>
            <a:r>
              <a:rPr lang="pt-BR" sz="4000" dirty="0" err="1" smtClean="0"/>
              <a:t>news</a:t>
            </a:r>
            <a:r>
              <a:rPr lang="pt-BR" sz="4000" dirty="0" smtClean="0"/>
              <a:t> é feito pela sociedade ou pela mídia hegemônica </a:t>
            </a:r>
          </a:p>
          <a:p>
            <a:r>
              <a:rPr lang="pt-BR" sz="4000" dirty="0" smtClean="0"/>
              <a:t>Folha de são </a:t>
            </a:r>
            <a:r>
              <a:rPr lang="pt-BR" sz="4000" dirty="0" err="1" smtClean="0"/>
              <a:t>paulo</a:t>
            </a:r>
            <a:r>
              <a:rPr lang="pt-BR" sz="4000" dirty="0" smtClean="0"/>
              <a:t> ?</a:t>
            </a:r>
          </a:p>
          <a:p>
            <a:r>
              <a:rPr lang="pt-BR" sz="4000" dirty="0" smtClean="0"/>
              <a:t>Revista veja ?</a:t>
            </a:r>
          </a:p>
          <a:p>
            <a:r>
              <a:rPr lang="pt-BR" sz="4000" dirty="0" smtClean="0"/>
              <a:t>Anônimos na internet ? </a:t>
            </a:r>
            <a:endParaRPr lang="pt-BR" sz="4000" dirty="0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Boato em alto nível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776550"/>
            <a:ext cx="10363826" cy="40146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dirty="0" smtClean="0"/>
              <a:t>Boato como arma política não é novidade. Qualquer um que já tenha acompanhado eleição mais atentamente conhece a prática de usar militantes ou claque contratada para criar e repassar acusações, denúncias e fofocas com o objetivo de desacreditar este ou aquele candidato. </a:t>
            </a:r>
            <a:endParaRPr lang="pt-BR" sz="3200" dirty="0" smtClean="0"/>
          </a:p>
          <a:p>
            <a:r>
              <a:rPr lang="pt-BR" sz="3200" dirty="0" smtClean="0"/>
              <a:t>Mas</a:t>
            </a:r>
            <a:r>
              <a:rPr lang="pt-BR" sz="3200" dirty="0" smtClean="0"/>
              <a:t>, desde as eleições dos Estados Unidos que elegeram Donald </a:t>
            </a:r>
            <a:r>
              <a:rPr lang="pt-BR" sz="3200" dirty="0" err="1" smtClean="0"/>
              <a:t>Trump</a:t>
            </a:r>
            <a:r>
              <a:rPr lang="pt-BR" sz="3200" dirty="0" smtClean="0"/>
              <a:t>, </a:t>
            </a:r>
            <a:r>
              <a:rPr lang="pt-BR" sz="3200" b="1" dirty="0" smtClean="0">
                <a:solidFill>
                  <a:srgbClr val="FF0000"/>
                </a:solidFill>
              </a:rPr>
              <a:t>o tema ganhou outro nível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Jovens do Veles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685110"/>
            <a:ext cx="10363826" cy="41060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dirty="0" smtClean="0"/>
              <a:t>Na redação de uma pequena rádio de Veles, no interior da Macedônia, um jovem de 19 anos olha para a câmera e dispara, em inglês: “É claro que eu ganhei dinheiro publicando notícias falsas, mas o Google ganhou mais”. Em seguida, acrescenta: “a internet é um lugar livre. A mentira sempre existiu. São os leitores que precisam ficar atentos. Checar aquilo que </a:t>
            </a:r>
            <a:r>
              <a:rPr lang="pt-BR" sz="3200" dirty="0" err="1" smtClean="0"/>
              <a:t>leem</a:t>
            </a:r>
            <a:r>
              <a:rPr lang="pt-BR" sz="3200" dirty="0" smtClean="0"/>
              <a:t>. O avanço (das notícias falsas) é culpa deles”.</a:t>
            </a:r>
            <a:endParaRPr lang="pt-BR" sz="3200" dirty="0"/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35132"/>
            <a:ext cx="10364451" cy="1005840"/>
          </a:xfrm>
        </p:spPr>
        <p:txBody>
          <a:bodyPr/>
          <a:lstStyle/>
          <a:p>
            <a:r>
              <a:rPr lang="pt-BR" dirty="0" smtClean="0"/>
              <a:t>Veles </a:t>
            </a:r>
            <a:r>
              <a:rPr lang="pt-BR" i="1" dirty="0" smtClean="0"/>
              <a:t>boys e Donald </a:t>
            </a:r>
            <a:r>
              <a:rPr lang="pt-BR" i="1" dirty="0" err="1" smtClean="0"/>
              <a:t>Trump</a:t>
            </a:r>
            <a:r>
              <a:rPr lang="pt-BR" i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397726"/>
            <a:ext cx="10363826" cy="479406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Os chamados “Veles </a:t>
            </a:r>
            <a:r>
              <a:rPr lang="pt-BR" i="1" dirty="0" smtClean="0"/>
              <a:t>boys</a:t>
            </a:r>
            <a:r>
              <a:rPr lang="pt-BR" dirty="0" smtClean="0"/>
              <a:t>”, ou meninos de Veles, uma cidade de 55 mil habitantes na Macedônia, fizeram dinheiro e fama ao criar sites sensacionalistas com notícias a favor do atual chefão da Casa Branca. </a:t>
            </a:r>
          </a:p>
          <a:p>
            <a:r>
              <a:rPr lang="pt-BR" dirty="0" smtClean="0"/>
              <a:t>publicaram informações absurdas sobre políticos americanos e encheram os bolsos com publicidade.</a:t>
            </a:r>
          </a:p>
          <a:p>
            <a:r>
              <a:rPr lang="pt-BR" dirty="0" smtClean="0"/>
              <a:t>Christian (Um dos Boys) embolsava uma média de 20 mil euros por mês durante a campanha eleitoral dos Estados Unidos. </a:t>
            </a:r>
          </a:p>
          <a:p>
            <a:r>
              <a:rPr lang="pt-BR" dirty="0" smtClean="0"/>
              <a:t>Antes, comportamento parecido foi visto com postagens favoráveis à saída da Inglaterra da União </a:t>
            </a:r>
            <a:r>
              <a:rPr lang="pt-BR" dirty="0" err="1" smtClean="0"/>
              <a:t>Europeia</a:t>
            </a:r>
            <a:r>
              <a:rPr lang="pt-BR" dirty="0" smtClean="0"/>
              <a:t>, o que ficou conhecido por </a:t>
            </a:r>
            <a:r>
              <a:rPr lang="pt-BR" dirty="0" err="1" smtClean="0"/>
              <a:t>Brexit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ambos os casos, os produtores de notícias falsas receberam parte do crédito dos resultados eleitorais. O impacto foi tanto que Google, </a:t>
            </a:r>
            <a:r>
              <a:rPr lang="pt-BR" dirty="0" err="1" smtClean="0"/>
              <a:t>Facebook</a:t>
            </a:r>
            <a:r>
              <a:rPr lang="pt-BR" dirty="0" smtClean="0"/>
              <a:t>, Microsoft e </a:t>
            </a:r>
            <a:r>
              <a:rPr lang="pt-BR" dirty="0" err="1" smtClean="0"/>
              <a:t>Twitter</a:t>
            </a:r>
            <a:r>
              <a:rPr lang="pt-BR" dirty="0" smtClean="0"/>
              <a:t>, entre outros, se uniram ao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trust</a:t>
            </a:r>
            <a:r>
              <a:rPr lang="pt-BR" dirty="0" smtClean="0"/>
              <a:t> </a:t>
            </a:r>
            <a:r>
              <a:rPr lang="pt-BR" dirty="0" err="1" smtClean="0"/>
              <a:t>project</a:t>
            </a:r>
            <a:r>
              <a:rPr lang="pt-BR" dirty="0" smtClean="0"/>
              <a:t>.</a:t>
            </a:r>
          </a:p>
          <a:p>
            <a:r>
              <a:rPr lang="pt-BR" dirty="0" smtClean="0"/>
              <a:t> A proposta é que veículos de mídia do mundo todo criem padrões de conteúdo para serem aproveitados pelas empresas de tecnologia.</a:t>
            </a:r>
          </a:p>
          <a:p>
            <a:r>
              <a:rPr lang="pt-BR" dirty="0" smtClean="0"/>
              <a:t>Isso deve dificultar o compartilhamento e a exposição dos sites de </a:t>
            </a:r>
            <a:r>
              <a:rPr lang="pt-BR" i="1" dirty="0" err="1" smtClean="0"/>
              <a:t>fake</a:t>
            </a:r>
            <a:r>
              <a:rPr lang="pt-BR" i="1" dirty="0" smtClean="0"/>
              <a:t> </a:t>
            </a:r>
            <a:r>
              <a:rPr lang="pt-BR" i="1" dirty="0" err="1" smtClean="0"/>
              <a:t>news</a:t>
            </a:r>
            <a:r>
              <a:rPr lang="pt-BR" dirty="0" smtClean="0"/>
              <a:t>. 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35132"/>
            <a:ext cx="10364451" cy="705394"/>
          </a:xfrm>
        </p:spPr>
        <p:txBody>
          <a:bodyPr/>
          <a:lstStyle/>
          <a:p>
            <a:r>
              <a:rPr lang="pt-BR" dirty="0" smtClean="0"/>
              <a:t>O problema é do receptor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1449978"/>
            <a:ext cx="10363826" cy="43412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dirty="0" smtClean="0"/>
              <a:t>Christian não mostra qualquer remorso pelo que fez e, mais, faz zombaria daqueles que consumiram as besteiras por ele publicadas. </a:t>
            </a:r>
          </a:p>
          <a:p>
            <a:r>
              <a:rPr lang="pt-BR" sz="2400" dirty="0" smtClean="0"/>
              <a:t>“Os americanos são estúpidos. Acreditam em tudo. Os que </a:t>
            </a:r>
            <a:r>
              <a:rPr lang="pt-BR" sz="2400" dirty="0" err="1" smtClean="0"/>
              <a:t>apoiam</a:t>
            </a:r>
            <a:r>
              <a:rPr lang="pt-BR" sz="2400" dirty="0" smtClean="0"/>
              <a:t> </a:t>
            </a:r>
            <a:r>
              <a:rPr lang="pt-BR" sz="2400" dirty="0" err="1" smtClean="0"/>
              <a:t>Trump</a:t>
            </a:r>
            <a:r>
              <a:rPr lang="pt-BR" sz="2400" dirty="0" smtClean="0"/>
              <a:t> então… mais ainda”. </a:t>
            </a:r>
          </a:p>
          <a:p>
            <a:r>
              <a:rPr lang="pt-BR" sz="2400" dirty="0" smtClean="0"/>
              <a:t>O macedônio conta que ele e seus amigos testaram o posicionamento político que rendia mais cliques na internet: “Hillary não. Bernie </a:t>
            </a:r>
            <a:r>
              <a:rPr lang="pt-BR" sz="2400" dirty="0" err="1" smtClean="0"/>
              <a:t>Sanders</a:t>
            </a:r>
            <a:r>
              <a:rPr lang="pt-BR" sz="2400" dirty="0" smtClean="0"/>
              <a:t> também não. </a:t>
            </a:r>
            <a:r>
              <a:rPr lang="pt-BR" sz="2400" dirty="0" err="1" smtClean="0"/>
              <a:t>Trump</a:t>
            </a:r>
            <a:r>
              <a:rPr lang="pt-BR" sz="2400" dirty="0" smtClean="0"/>
              <a:t> vingou”. </a:t>
            </a:r>
          </a:p>
          <a:p>
            <a:r>
              <a:rPr lang="pt-BR" sz="2400" dirty="0" smtClean="0"/>
              <a:t>E assim surgiram postagens, por exemplo, como a que diz que o Papa Francisco apoiou o republicano na disputa eleitoral. Uma das grandes mentiras do ano passado.</a:t>
            </a:r>
            <a:endParaRPr lang="pt-BR" sz="2400" dirty="0"/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Veles </a:t>
            </a:r>
            <a:r>
              <a:rPr lang="pt-BR" i="1" dirty="0" smtClean="0"/>
              <a:t>boys e Donald </a:t>
            </a:r>
            <a:r>
              <a:rPr lang="pt-BR" i="1" dirty="0" err="1" smtClean="0"/>
              <a:t>Trump</a:t>
            </a:r>
            <a:r>
              <a:rPr lang="pt-BR" i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hlinkClick r:id="rId2"/>
              </a:rPr>
              <a:t>http://g1.globo.com/globo-news/videos/t/todos-os-videos/v/fake-news-baseado-em-fatos-reais-fala-das-noticias-falsas/6186746/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Vídeo com o recorte 35:45 a 47:40</a:t>
            </a: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checamos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 imprensa não checa porque é mais importante ser o primeiro do que ser verdadeiro</a:t>
            </a:r>
          </a:p>
          <a:p>
            <a:r>
              <a:rPr lang="pt-BR" dirty="0" smtClean="0"/>
              <a:t>O papel da imprensa deveria ser o de checar o que está fora do lugar, da ordem social, denunciar, posicionar-se ao lado da sociedade e dos interesses da sociedade. </a:t>
            </a:r>
          </a:p>
          <a:p>
            <a:r>
              <a:rPr lang="pt-BR" dirty="0" smtClean="0"/>
              <a:t>A sociedade não checa o que lhe convém, o que ela quer ouvir, o que lhe dá prazer</a:t>
            </a: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849086"/>
          </a:xfrm>
        </p:spPr>
        <p:txBody>
          <a:bodyPr/>
          <a:lstStyle/>
          <a:p>
            <a:pPr algn="l"/>
            <a:r>
              <a:rPr lang="pt-BR" dirty="0" smtClean="0"/>
              <a:t>   Girassol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48640" y="1632857"/>
            <a:ext cx="11155680" cy="4807131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Como o próprio nome diz, eles giram de acordo com a inclinação do sol, em outras palavras, eles </a:t>
            </a:r>
            <a:r>
              <a:rPr lang="pt-BR" sz="2300" i="1" dirty="0" smtClean="0">
                <a:latin typeface="Times New Roman" pitchFamily="18" charset="0"/>
                <a:cs typeface="Times New Roman" pitchFamily="18" charset="0"/>
              </a:rPr>
              <a:t>“perseguem a luz”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Você já se fez essa perguntinha? </a:t>
            </a:r>
            <a:r>
              <a:rPr lang="pt-BR" sz="2300" b="1" i="1" dirty="0" smtClean="0">
                <a:latin typeface="Times New Roman" pitchFamily="18" charset="0"/>
                <a:cs typeface="Times New Roman" pitchFamily="18" charset="0"/>
              </a:rPr>
              <a:t>E nos dias nublados e chuvosos, quando o sol fica totalmente encoberto pelas nuvens, o que acontece?</a:t>
            </a: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Talvez você tenha pensado que a flor de girassol fica murchinha e olhando para baixo. Acertei? Pois é, está errado! Sabe o que acontece? </a:t>
            </a:r>
          </a:p>
          <a:p>
            <a:pPr fontAlgn="base"/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Elas se voltam umas para as outras para </a:t>
            </a: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dividirem entre si as suas energias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pt-BR" dirty="0" smtClean="0">
                <a:hlinkClick r:id="rId2"/>
              </a:rPr>
              <a:t>https://paralemdoagora.wordpress.com/2016/01/26/a-licao-dos-girassois/</a:t>
            </a:r>
            <a:r>
              <a:rPr lang="pt-BR" dirty="0" smtClean="0"/>
              <a:t> (dos 39 minutos aos 41)</a:t>
            </a:r>
          </a:p>
          <a:p>
            <a:pPr fontAlgn="base"/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C:\Users\Usuario\Desktop\_90744624_girass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834" y="5448942"/>
            <a:ext cx="1877978" cy="1056362"/>
          </a:xfrm>
          <a:prstGeom prst="rect">
            <a:avLst/>
          </a:prstGeom>
          <a:noFill/>
        </p:spPr>
      </p:pic>
      <p:pic>
        <p:nvPicPr>
          <p:cNvPr id="3074" name="Picture 2" descr="C:\Users\Usuario\Desktop\_90744621_giras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830" y="222069"/>
            <a:ext cx="1506214" cy="846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953589"/>
            <a:ext cx="10364451" cy="1737360"/>
          </a:xfrm>
        </p:spPr>
        <p:txBody>
          <a:bodyPr>
            <a:normAutofit/>
          </a:bodyPr>
          <a:lstStyle/>
          <a:p>
            <a:r>
              <a:rPr lang="pt-BR" b="1" dirty="0" smtClean="0"/>
              <a:t>Pesquisadores desvendam o mistério: por que os girassóis de repente param de seguir o sol</a:t>
            </a:r>
            <a:endParaRPr lang="pt-BR" dirty="0"/>
          </a:p>
        </p:txBody>
      </p:sp>
      <p:pic>
        <p:nvPicPr>
          <p:cNvPr id="2050" name="Picture 2" descr="C:\Users\Usuario\Desktop\_90744621_girasso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6740" y="2835275"/>
            <a:ext cx="5258519" cy="295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13508"/>
            <a:ext cx="10364451" cy="757645"/>
          </a:xfrm>
        </p:spPr>
        <p:txBody>
          <a:bodyPr/>
          <a:lstStyle/>
          <a:p>
            <a:pPr algn="l"/>
            <a:r>
              <a:rPr lang="pt-BR" dirty="0" smtClean="0"/>
              <a:t>      É Mentira </a:t>
            </a:r>
            <a:endParaRPr lang="pt-BR" dirty="0"/>
          </a:p>
        </p:txBody>
      </p:sp>
      <p:pic>
        <p:nvPicPr>
          <p:cNvPr id="1026" name="Picture 2" descr="C:\Users\Usuario\Desktop\_90744624_girassol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214" y="205943"/>
            <a:ext cx="1491707" cy="83908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61702" y="1476103"/>
            <a:ext cx="11325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hlinkClick r:id="rId3"/>
              </a:rPr>
              <a:t>http://www.bbc.com/portuguese/brasil-37040422</a:t>
            </a:r>
            <a:endParaRPr lang="pt-BR" sz="2800" dirty="0" smtClean="0"/>
          </a:p>
          <a:p>
            <a:r>
              <a:rPr lang="pt-BR" sz="2800" dirty="0" smtClean="0"/>
              <a:t>O estudo foi publicado na revista científica </a:t>
            </a:r>
            <a:r>
              <a:rPr lang="pt-BR" sz="2800" i="1" dirty="0" err="1" smtClean="0"/>
              <a:t>Science</a:t>
            </a:r>
            <a:endParaRPr lang="pt-BR" sz="2800" dirty="0" smtClean="0"/>
          </a:p>
          <a:p>
            <a:r>
              <a:rPr lang="pt-BR" sz="2800" dirty="0" smtClean="0"/>
              <a:t>A resposta está nos ritmos circadianos, o relógio interno dos girassóis.</a:t>
            </a:r>
          </a:p>
          <a:p>
            <a:pPr fontAlgn="base"/>
            <a:r>
              <a:rPr lang="pt-BR" sz="2800" dirty="0" smtClean="0"/>
              <a:t>O ciclo de um girassol é sempre o mesmo: todos os dias, despertam e acompanham o Sol como as agulhas de um relógio. A noite, percorrem o sentido contrário para esperar novamente sua saída na manhã do dia seguinte.</a:t>
            </a:r>
          </a:p>
          <a:p>
            <a:pPr fontAlgn="base"/>
            <a:r>
              <a:rPr lang="pt-BR" sz="2800" dirty="0" smtClean="0"/>
              <a:t>Mas um dia deixam de fazê-lo, alcançam a maturidade, param com essa movimentação e ficam voltados para o oriente, até morrerem.</a:t>
            </a:r>
            <a:endParaRPr lang="pt-BR" sz="28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 smtClean="0"/>
              <a:t>Sobrancelhas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90057" y="1528354"/>
            <a:ext cx="7289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Indústria </a:t>
            </a:r>
            <a:r>
              <a:rPr lang="pt-BR" sz="3200" dirty="0" smtClean="0"/>
              <a:t>de cosméticos e serviços de beleza, que descobrem tendências e investem na segmentação, como o design de sobrancelhas. </a:t>
            </a:r>
          </a:p>
          <a:p>
            <a:r>
              <a:rPr lang="pt-BR" sz="3200" dirty="0" smtClean="0"/>
              <a:t>O mercado cresce rapidamente e movimenta R$ 250 milhões por ano no Brasil</a:t>
            </a:r>
            <a:r>
              <a:rPr lang="pt-BR" sz="3200" dirty="0" smtClean="0"/>
              <a:t>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Obrigada!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cap="none" dirty="0" err="1" smtClean="0"/>
              <a:t>Profa</a:t>
            </a:r>
            <a:r>
              <a:rPr lang="pt-BR" sz="4000" cap="none" dirty="0" smtClean="0"/>
              <a:t>. </a:t>
            </a:r>
            <a:r>
              <a:rPr lang="pt-BR" sz="4000" cap="none" dirty="0" err="1" smtClean="0"/>
              <a:t>Pós-Dra</a:t>
            </a:r>
            <a:r>
              <a:rPr lang="pt-BR" sz="4000" cap="none" dirty="0" smtClean="0"/>
              <a:t>. Simone </a:t>
            </a:r>
            <a:r>
              <a:rPr lang="pt-BR" sz="4000" cap="none" dirty="0" err="1" smtClean="0"/>
              <a:t>Antoniaci</a:t>
            </a:r>
            <a:r>
              <a:rPr lang="pt-BR" sz="4000" cap="none" dirty="0" smtClean="0"/>
              <a:t> </a:t>
            </a:r>
            <a:r>
              <a:rPr lang="pt-BR" sz="4000" cap="none" dirty="0" err="1" smtClean="0"/>
              <a:t>Tuzzo</a:t>
            </a:r>
            <a:r>
              <a:rPr lang="pt-BR" sz="4000" cap="none" dirty="0" smtClean="0"/>
              <a:t> </a:t>
            </a:r>
          </a:p>
          <a:p>
            <a:pPr algn="ctr">
              <a:buNone/>
            </a:pPr>
            <a:endParaRPr lang="pt-BR" sz="4000" cap="none" dirty="0" smtClean="0"/>
          </a:p>
          <a:p>
            <a:pPr algn="ctr">
              <a:buNone/>
            </a:pPr>
            <a:r>
              <a:rPr lang="pt-BR" sz="6000" cap="none" dirty="0" smtClean="0"/>
              <a:t>www.simonetuzzo.com</a:t>
            </a:r>
            <a:endParaRPr lang="pt-BR" sz="6000" cap="none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Barbearias desde os tempos do: </a:t>
            </a:r>
            <a:r>
              <a:rPr lang="pt-BR" dirty="0" smtClean="0"/>
              <a:t>- Arco, </a:t>
            </a:r>
            <a:r>
              <a:rPr lang="pt-BR" dirty="0" err="1" smtClean="0"/>
              <a:t>tarco</a:t>
            </a:r>
            <a:r>
              <a:rPr lang="pt-BR" dirty="0" smtClean="0"/>
              <a:t> ou </a:t>
            </a:r>
            <a:r>
              <a:rPr lang="pt-BR" dirty="0" err="1" smtClean="0"/>
              <a:t>verva</a:t>
            </a:r>
            <a:r>
              <a:rPr lang="pt-BR" dirty="0" smtClean="0"/>
              <a:t>?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6" name="Picture 2" descr="https://www.hairbrasil.com/img/uploads/arco-tarco-ver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031" y="2083527"/>
            <a:ext cx="6036220" cy="452716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123406" y="1541417"/>
            <a:ext cx="1004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Aos </a:t>
            </a:r>
            <a:r>
              <a:rPr lang="pt-BR" dirty="0" smtClean="0"/>
              <a:t>não fluentes em </a:t>
            </a:r>
            <a:r>
              <a:rPr lang="pt-BR" dirty="0" err="1" smtClean="0"/>
              <a:t>Piracicabês</a:t>
            </a:r>
            <a:r>
              <a:rPr lang="pt-BR" dirty="0" smtClean="0"/>
              <a:t> significa: álcool, talco, ou água </a:t>
            </a:r>
            <a:r>
              <a:rPr lang="pt-BR" dirty="0" err="1" smtClean="0"/>
              <a:t>velva</a:t>
            </a:r>
            <a:r>
              <a:rPr lang="pt-BR" dirty="0" smtClean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 smtClean="0"/>
              <a:t>Mercado sem Gênero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 smtClean="0"/>
              <a:t>https://globosatplay.globo.com/globonews/v/5740100/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 smtClean="0"/>
              <a:t>Mercado sem gênero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10343" y="1541417"/>
            <a:ext cx="999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Chamado de Revolução dos gêneros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Empresas de diferentes setores que apostam em produtos 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unissex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, transformando em realidade a tendência do mercado sem gênero. 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 realidade social de um 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mundo sem gênero </a:t>
            </a:r>
            <a:r>
              <a:rPr lang="pt-BR" sz="3600" dirty="0" smtClean="0">
                <a:solidFill>
                  <a:srgbClr val="51484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 recria comportamentos também causa impacto nas mais variadas organizações que produzem bens e serviços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calçados </a:t>
            </a:r>
            <a:r>
              <a:rPr lang="pt-BR" sz="4000" dirty="0" err="1" smtClean="0"/>
              <a:t>genderless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201783" y="1907177"/>
            <a:ext cx="4715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Sem salto e sem gênero: </a:t>
            </a:r>
            <a:endParaRPr lang="pt-BR" sz="4000" dirty="0" smtClean="0"/>
          </a:p>
          <a:p>
            <a:r>
              <a:rPr lang="pt-BR" sz="4000" dirty="0" smtClean="0"/>
              <a:t>E</a:t>
            </a:r>
            <a:r>
              <a:rPr lang="pt-BR" sz="4000" dirty="0" smtClean="0"/>
              <a:t>mpresas como a Melissa apostam nos calçados sem gênero </a:t>
            </a:r>
            <a:endParaRPr lang="pt-BR" sz="4000" dirty="0"/>
          </a:p>
        </p:txBody>
      </p:sp>
      <p:sp>
        <p:nvSpPr>
          <p:cNvPr id="71682" name="AutoShape 2" descr="Resultado de imagem para A melissa faz calçados sem gê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684" name="AutoShape 4" descr="Resultado de imagem para A melissa faz calçados sem gê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685" name="Picture 5" descr="C:\Users\Usuario\Desktop\Abrapcorp 2018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4692" y="1986704"/>
            <a:ext cx="4497297" cy="4169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1724</Words>
  <Application>Microsoft Office PowerPoint</Application>
  <PresentationFormat>Personalizar</PresentationFormat>
  <Paragraphs>214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tf03431380</vt:lpstr>
      <vt:lpstr>  Leitura Crítica da Mídia:  Fakenews e reposicionamento de marcas para novos mercados </vt:lpstr>
      <vt:lpstr>Novos mercados  para novos públicos </vt:lpstr>
      <vt:lpstr>A sociedade atual recria os públicos, os produtos  e as formas de venda </vt:lpstr>
      <vt:lpstr>A segmentação de mercado de estética e de serviços de salões de beleza</vt:lpstr>
      <vt:lpstr>Sobrancelhas</vt:lpstr>
      <vt:lpstr> Barbearias desde os tempos do: - Arco, tarco ou verva? </vt:lpstr>
      <vt:lpstr>Mercado sem Gênero </vt:lpstr>
      <vt:lpstr>Mercado sem gênero </vt:lpstr>
      <vt:lpstr>calçados genderless</vt:lpstr>
      <vt:lpstr>Roupas sem gênero</vt:lpstr>
      <vt:lpstr>Jogo Sims4 – Personagens sem gênero definido.  </vt:lpstr>
      <vt:lpstr>Agênero, sem-gênero, não-gênero, gênero nulo </vt:lpstr>
      <vt:lpstr>Mercado vegano</vt:lpstr>
      <vt:lpstr>Mercado Vegano </vt:lpstr>
      <vt:lpstr>Hospedagens Customizadas </vt:lpstr>
      <vt:lpstr>Hospedagens customizadas </vt:lpstr>
      <vt:lpstr>Hospedagens customizadas </vt:lpstr>
      <vt:lpstr>Mercado de clubes de assinaturas e  a entrega de produtos</vt:lpstr>
      <vt:lpstr>Clubes de assinaturas</vt:lpstr>
      <vt:lpstr> Gillette Club Entrega produtos de higiene voltados ao público masculino  </vt:lpstr>
      <vt:lpstr>Upperbag, um delivery de roupas  </vt:lpstr>
      <vt:lpstr>Omelete Box – Caixas temáticas </vt:lpstr>
      <vt:lpstr>Clube de assinaturas de livros </vt:lpstr>
      <vt:lpstr>Clube de assinaturas</vt:lpstr>
      <vt:lpstr>Terceira Idade </vt:lpstr>
      <vt:lpstr>Terceira Idade </vt:lpstr>
      <vt:lpstr>Novos produtos – novos olhares </vt:lpstr>
      <vt:lpstr>Slide 28</vt:lpstr>
      <vt:lpstr>Burger King</vt:lpstr>
      <vt:lpstr>Banco Itaú  </vt:lpstr>
      <vt:lpstr>Slide 31</vt:lpstr>
      <vt:lpstr>Slide 32</vt:lpstr>
      <vt:lpstr>Leitura Crítica da Mídia </vt:lpstr>
      <vt:lpstr>Fakenews</vt:lpstr>
      <vt:lpstr>Slide 35</vt:lpstr>
      <vt:lpstr>Jornalismo declaratório </vt:lpstr>
      <vt:lpstr>Revista Veja – Doxa Travestida de Episteme</vt:lpstr>
      <vt:lpstr>Revista Veja – Doxa Travestida de episteme</vt:lpstr>
      <vt:lpstr>A melhor defesa é o ataque </vt:lpstr>
      <vt:lpstr>Slide 40</vt:lpstr>
      <vt:lpstr>Boato em alto nível </vt:lpstr>
      <vt:lpstr>Jovens do Veles</vt:lpstr>
      <vt:lpstr>Veles boys e Donald Trump </vt:lpstr>
      <vt:lpstr>O problema é do receptor </vt:lpstr>
      <vt:lpstr>Veles boys e Donald Trump </vt:lpstr>
      <vt:lpstr>Não checamos</vt:lpstr>
      <vt:lpstr>   Girassol </vt:lpstr>
      <vt:lpstr>Pesquisadores desvendam o mistério: por que os girassóis de repente param de seguir o sol</vt:lpstr>
      <vt:lpstr>      É Mentira 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2017-04-04T13:25:22Z</dcterms:created>
  <dcterms:modified xsi:type="dcterms:W3CDTF">2018-02-24T22:41:26Z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